
<file path=[Content_Types].xml><?xml version="1.0" encoding="utf-8"?>
<Types xmlns="http://schemas.openxmlformats.org/package/2006/content-types">
  <Default Extension="tmp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3" r:id="rId4"/>
    <p:sldId id="262" r:id="rId5"/>
    <p:sldId id="257" r:id="rId6"/>
    <p:sldId id="259" r:id="rId7"/>
    <p:sldId id="265" r:id="rId8"/>
    <p:sldId id="266" r:id="rId9"/>
    <p:sldId id="267" r:id="rId10"/>
    <p:sldId id="264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3D182-5ECF-4BEE-B2E1-D6881A7F92EE}" type="datetimeFigureOut">
              <a:rPr lang="sr-Latn-RS" smtClean="0"/>
              <a:t>9.5.2020.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67A3B-D1AC-4C79-AAE7-FE7A92EE9F4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2003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     </a:t>
            </a:r>
          </a:p>
          <a:p>
            <a:endParaRPr lang="sr-Latn-RS" dirty="0" smtClean="0"/>
          </a:p>
          <a:p>
            <a:r>
              <a:rPr lang="sr-Latn-RS" dirty="0" smtClean="0"/>
              <a:t> 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7A3B-D1AC-4C79-AAE7-FE7A92EE9F42}" type="slidenum">
              <a:rPr lang="sr-Latn-RS" smtClean="0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30845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7D6-35F7-48FE-945E-024C03395E3E}" type="datetimeFigureOut">
              <a:rPr lang="sr-Latn-RS" smtClean="0"/>
              <a:t>9.5.2020.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4DBC-3287-47F1-93A9-AB00BB1380C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2478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7D6-35F7-48FE-945E-024C03395E3E}" type="datetimeFigureOut">
              <a:rPr lang="sr-Latn-RS" smtClean="0"/>
              <a:t>9.5.2020.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4DBC-3287-47F1-93A9-AB00BB1380C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154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7D6-35F7-48FE-945E-024C03395E3E}" type="datetimeFigureOut">
              <a:rPr lang="sr-Latn-RS" smtClean="0"/>
              <a:t>9.5.2020.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4DBC-3287-47F1-93A9-AB00BB1380C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1378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7D6-35F7-48FE-945E-024C03395E3E}" type="datetimeFigureOut">
              <a:rPr lang="sr-Latn-RS" smtClean="0"/>
              <a:t>9.5.2020.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4DBC-3287-47F1-93A9-AB00BB1380C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7484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7D6-35F7-48FE-945E-024C03395E3E}" type="datetimeFigureOut">
              <a:rPr lang="sr-Latn-RS" smtClean="0"/>
              <a:t>9.5.2020.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4DBC-3287-47F1-93A9-AB00BB1380C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2075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7D6-35F7-48FE-945E-024C03395E3E}" type="datetimeFigureOut">
              <a:rPr lang="sr-Latn-RS" smtClean="0"/>
              <a:t>9.5.2020.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4DBC-3287-47F1-93A9-AB00BB1380C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769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7D6-35F7-48FE-945E-024C03395E3E}" type="datetimeFigureOut">
              <a:rPr lang="sr-Latn-RS" smtClean="0"/>
              <a:t>9.5.2020.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4DBC-3287-47F1-93A9-AB00BB1380C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5575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7D6-35F7-48FE-945E-024C03395E3E}" type="datetimeFigureOut">
              <a:rPr lang="sr-Latn-RS" smtClean="0"/>
              <a:t>9.5.2020.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4DBC-3287-47F1-93A9-AB00BB1380C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7558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7D6-35F7-48FE-945E-024C03395E3E}" type="datetimeFigureOut">
              <a:rPr lang="sr-Latn-RS" smtClean="0"/>
              <a:t>9.5.2020.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4DBC-3287-47F1-93A9-AB00BB1380C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7153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7D6-35F7-48FE-945E-024C03395E3E}" type="datetimeFigureOut">
              <a:rPr lang="sr-Latn-RS" smtClean="0"/>
              <a:t>9.5.2020.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4DBC-3287-47F1-93A9-AB00BB1380C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7666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7D6-35F7-48FE-945E-024C03395E3E}" type="datetimeFigureOut">
              <a:rPr lang="sr-Latn-RS" smtClean="0"/>
              <a:t>9.5.2020.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4DBC-3287-47F1-93A9-AB00BB1380C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1576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B07D6-35F7-48FE-945E-024C03395E3E}" type="datetimeFigureOut">
              <a:rPr lang="sr-Latn-RS" smtClean="0"/>
              <a:t>9.5.2020.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04DBC-3287-47F1-93A9-AB00BB1380C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6236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99" b="1043"/>
          <a:stretch/>
        </p:blipFill>
        <p:spPr>
          <a:xfrm>
            <a:off x="2267744" y="1450"/>
            <a:ext cx="4752528" cy="68258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7504" y="332656"/>
            <a:ext cx="14382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Уџбеник </a:t>
            </a:r>
          </a:p>
          <a:p>
            <a:r>
              <a:rPr lang="sr-Cyrl-RS" sz="2000" b="1" dirty="0" smtClean="0"/>
              <a:t>страна 119.</a:t>
            </a:r>
            <a:endParaRPr lang="sr-Latn-R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452320" y="1479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11. 5. 2020.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154315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241722"/>
              </p:ext>
            </p:extLst>
          </p:nvPr>
        </p:nvGraphicFramePr>
        <p:xfrm>
          <a:off x="11113" y="-12700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Slide" r:id="rId3" imgW="4571967" imgH="3429060" progId="PowerPoint.Slide.8">
                  <p:embed/>
                </p:oleObj>
              </mc:Choice>
              <mc:Fallback>
                <p:oleObj name="Slide" r:id="rId3" imgW="4571967" imgH="3429060" progId="PowerPoint.Slid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" y="-12700"/>
                        <a:ext cx="9144000" cy="687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87729" y="0"/>
            <a:ext cx="2654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Домаћи задатак</a:t>
            </a:r>
            <a:endParaRPr lang="sr-Latn-RS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606" y="569835"/>
            <a:ext cx="5040560" cy="11251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r-Cyrl-RS" sz="2400" b="1" dirty="0" smtClean="0"/>
              <a:t>50 – 4 = 40 +</a:t>
            </a:r>
            <a:r>
              <a:rPr lang="sr-Latn-RS" sz="2400" b="1" dirty="0" smtClean="0"/>
              <a:t> </a:t>
            </a:r>
            <a:r>
              <a:rPr lang="sr-Cyrl-RS" sz="2400" b="1" dirty="0" smtClean="0"/>
              <a:t>(10 - 4)</a:t>
            </a:r>
            <a:r>
              <a:rPr lang="sr-Latn-RS" sz="2400" b="1" dirty="0" smtClean="0"/>
              <a:t> </a:t>
            </a:r>
            <a:r>
              <a:rPr lang="sr-Cyrl-RS" sz="2400" b="1" dirty="0" smtClean="0"/>
              <a:t>= 40</a:t>
            </a:r>
            <a:r>
              <a:rPr lang="sr-Latn-RS" sz="2400" b="1" dirty="0" smtClean="0"/>
              <a:t> </a:t>
            </a:r>
            <a:r>
              <a:rPr lang="sr-Cyrl-RS" sz="2400" b="1" dirty="0" smtClean="0"/>
              <a:t>+</a:t>
            </a:r>
            <a:r>
              <a:rPr lang="sr-Latn-RS" sz="2400" b="1" dirty="0" smtClean="0"/>
              <a:t> </a:t>
            </a:r>
            <a:r>
              <a:rPr lang="sr-Cyrl-RS" sz="2400" b="1" dirty="0" smtClean="0"/>
              <a:t>6</a:t>
            </a:r>
            <a:r>
              <a:rPr lang="sr-Latn-RS" sz="2400" b="1" dirty="0" smtClean="0"/>
              <a:t> </a:t>
            </a:r>
            <a:r>
              <a:rPr lang="sr-Cyrl-RS" sz="2400" b="1" dirty="0" smtClean="0"/>
              <a:t>=</a:t>
            </a:r>
            <a:r>
              <a:rPr lang="sr-Latn-RS" sz="2400" b="1" dirty="0" smtClean="0"/>
              <a:t> </a:t>
            </a:r>
            <a:r>
              <a:rPr lang="sr-Cyrl-RS" sz="2400" b="1" dirty="0" smtClean="0"/>
              <a:t>46</a:t>
            </a:r>
            <a:endParaRPr lang="sr-Latn-RS" sz="2400" b="1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sr-Latn-RS" sz="300" b="1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sr-Latn-RS" sz="300" b="1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sr-Latn-RS" sz="300" b="1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sr-Latn-RS" sz="300" b="1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sr-Cyrl-RS" sz="300" b="1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sr-Cyrl-RS" sz="2400" b="1" dirty="0" smtClean="0"/>
              <a:t>	90 – 3 = ____________________</a:t>
            </a:r>
            <a:endParaRPr lang="sr-Latn-RS" sz="2400" b="1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sr-Cyrl-RS" sz="2400" dirty="0" smtClean="0"/>
              <a:t> </a:t>
            </a:r>
            <a:r>
              <a:rPr lang="sr-Latn-RS" sz="2400" dirty="0" smtClean="0"/>
              <a:t>          </a:t>
            </a:r>
            <a:endParaRPr lang="sr-Cyrl-RS" sz="2000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sr-Cyrl-RS" sz="2400" dirty="0" smtClean="0"/>
              <a:t> 	</a:t>
            </a:r>
            <a:r>
              <a:rPr lang="sr-Cyrl-RS" sz="1200" dirty="0" smtClean="0"/>
              <a:t>	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sr-Cyrl-RS" sz="800" dirty="0" smtClean="0"/>
              <a:t>	</a:t>
            </a:r>
            <a:endParaRPr lang="sr-Latn-RS" sz="800" dirty="0"/>
          </a:p>
        </p:txBody>
      </p:sp>
      <p:sp>
        <p:nvSpPr>
          <p:cNvPr id="5" name="Rectangle 4"/>
          <p:cNvSpPr/>
          <p:nvPr/>
        </p:nvSpPr>
        <p:spPr>
          <a:xfrm>
            <a:off x="601729" y="1844824"/>
            <a:ext cx="4572000" cy="6906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sr-Cyrl-RS" sz="2400" b="1" dirty="0" smtClean="0"/>
              <a:t>60 </a:t>
            </a:r>
            <a:r>
              <a:rPr lang="sr-Cyrl-RS" sz="2400" b="1" dirty="0"/>
              <a:t>– 7 = ____________________</a:t>
            </a:r>
            <a:endParaRPr lang="sr-Latn-RS" sz="24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sr-Cyrl-R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608043" y="2534279"/>
            <a:ext cx="4572000" cy="9861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sr-Cyrl-RS" sz="2400" b="1" dirty="0"/>
              <a:t>40 – 2 = ____________________</a:t>
            </a:r>
            <a:endParaRPr lang="sr-Latn-RS" sz="24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sr-Cyrl-RS" sz="24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sr-Cyrl-RS" sz="2400" b="1" dirty="0"/>
              <a:t>90 – </a:t>
            </a:r>
            <a:r>
              <a:rPr lang="sr-Latn-RS" sz="2400" b="1" dirty="0" smtClean="0"/>
              <a:t>6</a:t>
            </a:r>
            <a:r>
              <a:rPr lang="sr-Cyrl-RS" sz="2400" b="1" dirty="0" smtClean="0"/>
              <a:t> </a:t>
            </a:r>
            <a:r>
              <a:rPr lang="sr-Cyrl-RS" sz="2400" b="1" dirty="0"/>
              <a:t>= ____________________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6782" y="3737231"/>
            <a:ext cx="1545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30 – 4 = 26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73723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2</a:t>
            </a:r>
            <a:r>
              <a:rPr lang="sr-Latn-RS" b="1" dirty="0" smtClean="0"/>
              <a:t>.</a:t>
            </a:r>
            <a:endParaRPr lang="sr-Latn-R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3361" y="4384089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/>
              <a:t>6</a:t>
            </a:r>
            <a:r>
              <a:rPr lang="sr-Latn-RS" sz="2400" b="1" dirty="0" smtClean="0"/>
              <a:t>0 – 8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3360" y="5013176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20 – 2 =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1360" y="5646439"/>
            <a:ext cx="1234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40 – 5 =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3849" y="6349556"/>
            <a:ext cx="1549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/>
              <a:t>100 – 9 =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60032" y="1394718"/>
            <a:ext cx="3432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Препиши</a:t>
            </a:r>
            <a:r>
              <a:rPr lang="sr-Cyrl-R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задатке у свеску.</a:t>
            </a:r>
            <a:endParaRPr lang="sr-Latn-R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7168" y="1844824"/>
            <a:ext cx="4276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Труди се да између задатака увек прескачеш исти број квадратића.</a:t>
            </a:r>
            <a:endParaRPr lang="sr-Latn-R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67168" y="2629557"/>
            <a:ext cx="391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Реши</a:t>
            </a:r>
            <a:r>
              <a:rPr lang="sr-Cyrl-R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задатке како је започето.</a:t>
            </a:r>
            <a:endParaRPr lang="sr-Latn-R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90182" y="3120273"/>
            <a:ext cx="4194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Сликај урађен домаћи задатак и  </a:t>
            </a:r>
          </a:p>
          <a:p>
            <a:r>
              <a:rPr lang="sr-Cyrl-R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пошаљи</a:t>
            </a:r>
            <a:r>
              <a:rPr lang="sr-Cyrl-R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учитељици. </a:t>
            </a:r>
            <a:endParaRPr lang="sr-Latn-R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76431" y="68537"/>
            <a:ext cx="1793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 2020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57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8610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79" r="1449" b="54179"/>
          <a:stretch/>
        </p:blipFill>
        <p:spPr>
          <a:xfrm>
            <a:off x="0" y="27530"/>
            <a:ext cx="9121099" cy="6569822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1835696" y="3073452"/>
            <a:ext cx="1440160" cy="238990"/>
          </a:xfrm>
          <a:custGeom>
            <a:avLst/>
            <a:gdLst>
              <a:gd name="connsiteX0" fmla="*/ 0 w 1215736"/>
              <a:gd name="connsiteY0" fmla="*/ 249381 h 249381"/>
              <a:gd name="connsiteX1" fmla="*/ 20782 w 1215736"/>
              <a:gd name="connsiteY1" fmla="*/ 0 h 249381"/>
              <a:gd name="connsiteX2" fmla="*/ 1215736 w 1215736"/>
              <a:gd name="connsiteY2" fmla="*/ 0 h 24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5736" h="249381">
                <a:moveTo>
                  <a:pt x="0" y="249381"/>
                </a:moveTo>
                <a:lnTo>
                  <a:pt x="20782" y="0"/>
                </a:lnTo>
                <a:lnTo>
                  <a:pt x="1215736" y="0"/>
                </a:ln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987824" y="3063060"/>
            <a:ext cx="277641" cy="24938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75856" y="3073452"/>
            <a:ext cx="288032" cy="23898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 flipV="1">
            <a:off x="2307800" y="3476581"/>
            <a:ext cx="1832152" cy="189735"/>
          </a:xfrm>
          <a:custGeom>
            <a:avLst/>
            <a:gdLst>
              <a:gd name="connsiteX0" fmla="*/ 0 w 1215736"/>
              <a:gd name="connsiteY0" fmla="*/ 249381 h 249381"/>
              <a:gd name="connsiteX1" fmla="*/ 20782 w 1215736"/>
              <a:gd name="connsiteY1" fmla="*/ 0 h 249381"/>
              <a:gd name="connsiteX2" fmla="*/ 1215736 w 1215736"/>
              <a:gd name="connsiteY2" fmla="*/ 0 h 24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5736" h="249381">
                <a:moveTo>
                  <a:pt x="0" y="249381"/>
                </a:moveTo>
                <a:lnTo>
                  <a:pt x="20782" y="0"/>
                </a:lnTo>
                <a:lnTo>
                  <a:pt x="1215736" y="0"/>
                </a:lnTo>
              </a:path>
            </a:pathLst>
          </a:cu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139952" y="3476581"/>
            <a:ext cx="611" cy="180622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92080" y="458112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34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17336" y="5589240"/>
            <a:ext cx="1440160" cy="238990"/>
          </a:xfrm>
          <a:custGeom>
            <a:avLst/>
            <a:gdLst>
              <a:gd name="connsiteX0" fmla="*/ 0 w 1215736"/>
              <a:gd name="connsiteY0" fmla="*/ 249381 h 249381"/>
              <a:gd name="connsiteX1" fmla="*/ 20782 w 1215736"/>
              <a:gd name="connsiteY1" fmla="*/ 0 h 249381"/>
              <a:gd name="connsiteX2" fmla="*/ 1215736 w 1215736"/>
              <a:gd name="connsiteY2" fmla="*/ 0 h 24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5736" h="249381">
                <a:moveTo>
                  <a:pt x="0" y="249381"/>
                </a:moveTo>
                <a:lnTo>
                  <a:pt x="20782" y="0"/>
                </a:lnTo>
                <a:lnTo>
                  <a:pt x="1215736" y="0"/>
                </a:ln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475656" y="5589240"/>
            <a:ext cx="381841" cy="24938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857496" y="5599633"/>
            <a:ext cx="144016" cy="23898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 flipV="1">
            <a:off x="919620" y="5949279"/>
            <a:ext cx="1636156" cy="189735"/>
          </a:xfrm>
          <a:custGeom>
            <a:avLst/>
            <a:gdLst>
              <a:gd name="connsiteX0" fmla="*/ 0 w 1215736"/>
              <a:gd name="connsiteY0" fmla="*/ 249381 h 249381"/>
              <a:gd name="connsiteX1" fmla="*/ 20782 w 1215736"/>
              <a:gd name="connsiteY1" fmla="*/ 0 h 249381"/>
              <a:gd name="connsiteX2" fmla="*/ 1215736 w 1215736"/>
              <a:gd name="connsiteY2" fmla="*/ 0 h 24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5736" h="249381">
                <a:moveTo>
                  <a:pt x="0" y="249381"/>
                </a:moveTo>
                <a:lnTo>
                  <a:pt x="20782" y="0"/>
                </a:lnTo>
                <a:lnTo>
                  <a:pt x="1215736" y="0"/>
                </a:lnTo>
              </a:path>
            </a:pathLst>
          </a:cu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556683" y="5958933"/>
            <a:ext cx="611" cy="180622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27984" y="5705372"/>
            <a:ext cx="1814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30 </a:t>
            </a:r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 35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97521" y="6128819"/>
            <a:ext cx="1925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(40 + 10) – 3 =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87824" y="6126238"/>
            <a:ext cx="1832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40 +  10 – 3 =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00030" y="6139555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(            )</a:t>
            </a:r>
            <a:endParaRPr lang="sr-Latn-R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621834" y="6124166"/>
            <a:ext cx="1263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40 +  7 =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57411" y="6139555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47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81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/>
      <p:bldP spid="11" grpId="0" animBg="1"/>
      <p:bldP spid="16" grpId="0" animBg="1"/>
      <p:bldP spid="18" grpId="0"/>
      <p:bldP spid="19" grpId="0"/>
      <p:bldP spid="20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23" t="46726" r="2417" b="4779"/>
          <a:stretch/>
        </p:blipFill>
        <p:spPr>
          <a:xfrm>
            <a:off x="168245" y="-2526"/>
            <a:ext cx="8488673" cy="66247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3808" y="476672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50      6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2069" y="47667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56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877264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>
                <a:latin typeface="Arial" pitchFamily="34" charset="0"/>
                <a:cs typeface="Arial" pitchFamily="34" charset="0"/>
              </a:rPr>
              <a:t>6</a:t>
            </a:r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0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0460" y="897820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10      6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1100" y="897820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>
                <a:latin typeface="Arial" pitchFamily="34" charset="0"/>
                <a:cs typeface="Arial" pitchFamily="34" charset="0"/>
              </a:rPr>
              <a:t>6</a:t>
            </a:r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0      4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920399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64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11560" y="404665"/>
            <a:ext cx="1152128" cy="191502"/>
          </a:xfrm>
          <a:custGeom>
            <a:avLst/>
            <a:gdLst>
              <a:gd name="connsiteX0" fmla="*/ 0 w 1215736"/>
              <a:gd name="connsiteY0" fmla="*/ 249381 h 249381"/>
              <a:gd name="connsiteX1" fmla="*/ 20782 w 1215736"/>
              <a:gd name="connsiteY1" fmla="*/ 0 h 249381"/>
              <a:gd name="connsiteX2" fmla="*/ 1215736 w 1215736"/>
              <a:gd name="connsiteY2" fmla="*/ 0 h 24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5736" h="249381">
                <a:moveTo>
                  <a:pt x="0" y="249381"/>
                </a:moveTo>
                <a:lnTo>
                  <a:pt x="20782" y="0"/>
                </a:lnTo>
                <a:lnTo>
                  <a:pt x="1215736" y="0"/>
                </a:ln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475656" y="404665"/>
            <a:ext cx="288033" cy="1915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734045" y="404665"/>
            <a:ext cx="389683" cy="1915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31640" y="1320509"/>
            <a:ext cx="760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70 +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30683" y="1303924"/>
            <a:ext cx="1356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(10 – 2) =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48506" y="1306476"/>
            <a:ext cx="1122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70 + 8 =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77581" y="1320509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78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62274" y="1720619"/>
            <a:ext cx="760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80 +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65316" y="1720619"/>
            <a:ext cx="1356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(10 – 9) =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34309" y="1720619"/>
            <a:ext cx="1122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80 + 1 =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29981" y="170658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81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24328" y="47667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48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01412" y="87678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60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77825" y="8767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00273" y="87726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66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31966" y="133507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20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89328" y="133507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1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84368" y="133507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21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32240" y="173518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90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24328" y="172061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2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983396" y="173518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92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4082" y="4008171"/>
            <a:ext cx="4700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48</a:t>
            </a:r>
          </a:p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42</a:t>
            </a:r>
          </a:p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41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29981" y="3726469"/>
            <a:ext cx="4700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79</a:t>
            </a:r>
          </a:p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77</a:t>
            </a:r>
          </a:p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75</a:t>
            </a:r>
          </a:p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74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48939" y="3700395"/>
            <a:ext cx="4700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>
                <a:latin typeface="Arial" pitchFamily="34" charset="0"/>
                <a:cs typeface="Arial" pitchFamily="34" charset="0"/>
              </a:rPr>
              <a:t>8</a:t>
            </a:r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83</a:t>
            </a:r>
          </a:p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81</a:t>
            </a:r>
          </a:p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86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27455" y="5877272"/>
            <a:ext cx="161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100 – 9 = 91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94082" y="6277382"/>
            <a:ext cx="3033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Аци је остао 91 динар.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Freeform 44"/>
          <p:cNvSpPr/>
          <p:nvPr/>
        </p:nvSpPr>
        <p:spPr>
          <a:xfrm flipV="1">
            <a:off x="1075025" y="724474"/>
            <a:ext cx="1408744" cy="195924"/>
          </a:xfrm>
          <a:custGeom>
            <a:avLst/>
            <a:gdLst>
              <a:gd name="connsiteX0" fmla="*/ 0 w 1215736"/>
              <a:gd name="connsiteY0" fmla="*/ 249381 h 249381"/>
              <a:gd name="connsiteX1" fmla="*/ 20782 w 1215736"/>
              <a:gd name="connsiteY1" fmla="*/ 0 h 249381"/>
              <a:gd name="connsiteX2" fmla="*/ 1215736 w 1215736"/>
              <a:gd name="connsiteY2" fmla="*/ 0 h 24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5736" h="249381">
                <a:moveTo>
                  <a:pt x="0" y="249381"/>
                </a:moveTo>
                <a:lnTo>
                  <a:pt x="20782" y="0"/>
                </a:lnTo>
                <a:lnTo>
                  <a:pt x="1215736" y="0"/>
                </a:lnTo>
              </a:path>
            </a:pathLst>
          </a:cu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2473897" y="724474"/>
            <a:ext cx="611" cy="180622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851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  <p:bldP spid="24" grpId="0"/>
      <p:bldP spid="25" grpId="0"/>
      <p:bldP spid="26" grpId="0"/>
      <p:bldP spid="27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  <p:bldP spid="48" grpId="0"/>
      <p:bldP spid="49" grpId="0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CED"/>
              </a:clrFrom>
              <a:clrTo>
                <a:srgbClr val="EEEC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8" t="5503" r="14378" b="5502"/>
          <a:stretch/>
        </p:blipFill>
        <p:spPr>
          <a:xfrm rot="10800000">
            <a:off x="2339752" y="-1"/>
            <a:ext cx="4484215" cy="68250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332656"/>
            <a:ext cx="16994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Радна свеска </a:t>
            </a:r>
          </a:p>
          <a:p>
            <a:r>
              <a:rPr lang="sr-Cyrl-RS" sz="2000" b="1" dirty="0" smtClean="0"/>
              <a:t>страна 61.</a:t>
            </a:r>
            <a:endParaRPr lang="sr-Latn-R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452320" y="1479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11. 5. 2020.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102001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8610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CED"/>
              </a:clrFrom>
              <a:clrTo>
                <a:srgbClr val="EEEC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8" t="74079" r="15970" b="5502"/>
          <a:stretch/>
        </p:blipFill>
        <p:spPr>
          <a:xfrm rot="10800000">
            <a:off x="54629" y="476673"/>
            <a:ext cx="9060724" cy="36682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3848" y="2169755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>
                <a:latin typeface="Arial" pitchFamily="34" charset="0"/>
                <a:cs typeface="Arial" pitchFamily="34" charset="0"/>
              </a:rPr>
              <a:t>6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0 + 2 = 62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2666" y="2631420"/>
            <a:ext cx="3844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80 + (10 – 3) = 80 + 7 = 87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4995" y="3153141"/>
            <a:ext cx="3844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30 + (10 – 9) = 30 + 1 = 31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4995" y="3683243"/>
            <a:ext cx="3844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50 + (10 – 6) = 50 + 4 = 54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0392" y="2037275"/>
            <a:ext cx="6399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b="1" dirty="0" smtClean="0">
                <a:latin typeface="Arial" pitchFamily="34" charset="0"/>
                <a:cs typeface="Arial" pitchFamily="34" charset="0"/>
              </a:rPr>
              <a:t>56</a:t>
            </a:r>
          </a:p>
          <a:p>
            <a:r>
              <a:rPr lang="sr-Latn-RS" sz="3200" b="1" dirty="0" smtClean="0">
                <a:latin typeface="Arial" pitchFamily="34" charset="0"/>
                <a:cs typeface="Arial" pitchFamily="34" charset="0"/>
              </a:rPr>
              <a:t>31</a:t>
            </a:r>
          </a:p>
          <a:p>
            <a:r>
              <a:rPr lang="sr-Latn-RS" sz="3200" b="1" dirty="0" smtClean="0">
                <a:latin typeface="Arial" pitchFamily="34" charset="0"/>
                <a:cs typeface="Arial" pitchFamily="34" charset="0"/>
              </a:rPr>
              <a:t>92</a:t>
            </a:r>
          </a:p>
          <a:p>
            <a:r>
              <a:rPr lang="sr-Latn-RS" sz="3200" b="1" dirty="0" smtClean="0">
                <a:latin typeface="Arial" pitchFamily="34" charset="0"/>
                <a:cs typeface="Arial" pitchFamily="34" charset="0"/>
              </a:rPr>
              <a:t>68</a:t>
            </a:r>
            <a:endParaRPr lang="sr-Latn-RS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4757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CED"/>
              </a:clrFrom>
              <a:clrTo>
                <a:srgbClr val="EEEC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1" t="35564" r="16262" b="27585"/>
          <a:stretch/>
        </p:blipFill>
        <p:spPr>
          <a:xfrm rot="10800000">
            <a:off x="24035" y="256129"/>
            <a:ext cx="8943313" cy="59091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80112" y="2492896"/>
            <a:ext cx="3103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27           27 + 3 = 30 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008" y="3429000"/>
            <a:ext cx="4054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40 – 7 = 33         33 + 7 = 40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9532" y="4437112"/>
            <a:ext cx="4054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50 – 7 = 43         43 + 7 = 50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7" y="5445224"/>
            <a:ext cx="4054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70 – 9 = 61         61 + 9 = 70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9882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CED"/>
              </a:clrFrom>
              <a:clrTo>
                <a:srgbClr val="EEEC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0" t="18294" r="17098" b="65796"/>
          <a:stretch/>
        </p:blipFill>
        <p:spPr>
          <a:xfrm rot="10800000">
            <a:off x="10634" y="332656"/>
            <a:ext cx="8811052" cy="27363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ECED"/>
              </a:clrFrom>
              <a:clrTo>
                <a:srgbClr val="EEEC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1" t="8765" r="17218" b="81509"/>
          <a:stretch/>
        </p:blipFill>
        <p:spPr>
          <a:xfrm rot="10800000">
            <a:off x="10634" y="3717033"/>
            <a:ext cx="9133366" cy="16501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656" y="1802433"/>
            <a:ext cx="1733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70 – 7 = 63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1340768"/>
            <a:ext cx="1733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70 – 9 = 61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2264098"/>
            <a:ext cx="766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Ања треба још да прочита 61 страну, а Јелена 63.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4437111"/>
            <a:ext cx="4475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(67 + 3) – (4 + 5) = 70 – 9 = 61 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5" y="4912613"/>
            <a:ext cx="3847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Саши је остао 61 динар.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899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354</Words>
  <Application>Microsoft Office PowerPoint</Application>
  <PresentationFormat>On-screen Show (4:3)</PresentationFormat>
  <Paragraphs>100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24</cp:revision>
  <dcterms:created xsi:type="dcterms:W3CDTF">2020-04-07T18:54:12Z</dcterms:created>
  <dcterms:modified xsi:type="dcterms:W3CDTF">2020-05-09T18:48:26Z</dcterms:modified>
</cp:coreProperties>
</file>